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D3C"/>
    <a:srgbClr val="6AB690"/>
    <a:srgbClr val="B6D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0A62D5-0191-CEB8-F582-354A375591DA}" v="4" dt="2025-10-16T14:22:29.586"/>
    <p1510:client id="{F91DFDDD-4C17-8542-82D3-52E69CB3609E}" v="1" dt="2025-10-16T14:23:22.6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0"/>
  </p:normalViewPr>
  <p:slideViewPr>
    <p:cSldViewPr snapToGrid="0">
      <p:cViewPr varScale="1">
        <p:scale>
          <a:sx n="111" d="100"/>
          <a:sy n="111" d="100"/>
        </p:scale>
        <p:origin x="6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1951C7-E6DF-4A98-9840-3824E07DB80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FCD6E-ED49-4C98-BD49-F260A291F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54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FF6C7-49F8-43C5-21C5-17F6C148F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620958-7116-CF2C-0587-52DAEA76CB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38678-40BB-E8DC-18D7-B0C32DBF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51A-FB2F-44FB-890C-A18832B47A2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EC32B-4B57-A2E3-F8C9-2552B9A16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C1285-BE9A-2873-80CB-B28940F34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2737-7346-4723-903B-A5087ADFC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87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F818E-E33C-F4B8-C330-7C880E12B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8A27B1-CAE7-F171-2AA0-F0D3BC0379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D6E98-2248-6BE8-4E49-162D303F1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51A-FB2F-44FB-890C-A18832B47A2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0D278-3A86-2D9F-3EB4-792AF4693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18630-AA9F-B1DE-AA61-79E387D30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2737-7346-4723-903B-A5087ADFC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702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12B47D-8C82-905D-7C66-80BF997197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DA32C-EF77-B703-72AE-0CB4A7B0D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7747C-C9C3-2630-01F6-73319B26B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51A-FB2F-44FB-890C-A18832B47A2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CDBC2-CFC6-AF2B-DF07-0E42DFD86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13115-0CA8-E22C-F16C-0E24FAEFF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2737-7346-4723-903B-A5087ADFC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488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FC1C7-56B9-41C8-9010-976DF4CA2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96925-3572-6633-4156-6D688ED38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C7F83-C59A-A134-41AB-601464262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51A-FB2F-44FB-890C-A18832B47A2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294DE-68E0-6692-3C08-93018FC61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DA3A5-78C7-4C32-B04C-D90ACE6C3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2737-7346-4723-903B-A5087ADFC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002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BE18A-E7A3-6B47-388F-035EFE23C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B1B7DB-C53B-AE76-B6FD-934338878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C26C8-3CCC-5A16-33EF-C81C8C7D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51A-FB2F-44FB-890C-A18832B47A2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94EDE-D45C-AE57-C695-FEBDDD92C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1B0EB-FCFF-838E-6F92-1E7390A1B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2737-7346-4723-903B-A5087ADFC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220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D1BA6-AE09-31D5-E291-9FE58D80B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0466A-0484-C646-54AC-F50DEF829B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6074F7-7DC4-683C-0BEF-766E9B6DC1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D11A7E-AC83-C5E2-EC54-BA5CB232E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51A-FB2F-44FB-890C-A18832B47A2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88DEB-8585-0FB6-CE79-149EC4E5B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5BC8D-9DE8-6F8E-1E67-6C80D8FF8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2737-7346-4723-903B-A5087ADFC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392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81D43-B2EA-9E94-47E0-D5768CF0D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4C52F-3BD1-D206-402B-0C1957CB5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955D17-B027-72D2-4A3D-76959BB11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42CD9C-B79A-D9BD-5978-E0935A6ADB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16AFD7-5D29-DE73-67BC-AA3580336B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BFCD43-A275-61DE-364F-23DF0734F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51A-FB2F-44FB-890C-A18832B47A2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92F451-6D88-092F-0F3A-CA9506D07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068AA6-0F24-F428-FAAA-2F6C1CB5D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2737-7346-4723-903B-A5087ADFC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993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E04DE-8DED-B197-025F-26AA8061C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5BE2D9-DE2E-22A7-A587-05590A31C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51A-FB2F-44FB-890C-A18832B47A2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766492-B345-312B-13ED-0F0B756F1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5590D5-99F9-C637-69F6-DBD3F758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2737-7346-4723-903B-A5087ADFC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72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8A374F-7D77-E1CE-E7EF-D4D55885E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51A-FB2F-44FB-890C-A18832B47A2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4864D0-F4BD-8478-C2CC-83B39DAB1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68E64-0303-01C3-30AA-023C36692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2737-7346-4723-903B-A5087ADFC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907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29887-0825-C6D9-85B2-0E4088D70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CA066-8805-94F0-381A-D45372776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4A141B-F93E-735F-916E-04F0D412E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5E456-5716-1398-7992-64B1C014B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51A-FB2F-44FB-890C-A18832B47A2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BDC2CE-D801-F6E2-D138-28AC4857F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14A10-C455-F220-4E13-84539F336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2737-7346-4723-903B-A5087ADFC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33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1CFBD-D772-6E09-75B4-A91B9673D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1E417E-8352-53C6-4A17-C72E9E067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EEC5F9-5B05-27A5-0489-EBEA9F37B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0B9F4-2952-E80C-F620-BAEBC76D4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51A-FB2F-44FB-890C-A18832B47A2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EECAC-DE9E-2A91-C648-5A145A569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DC7CDC-0D4A-F8F7-2884-4FD49134A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2737-7346-4723-903B-A5087ADFC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600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87FE5A-EEDD-85FA-3182-92EC97893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04791-849C-4DAE-9EDF-4A1E52663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A10D1-56E8-8252-3B2C-1DC69383CE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AD51A-FB2F-44FB-890C-A18832B47A2D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E7384-8E45-6048-5962-92A82D8614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BC908-7030-9F6D-38F6-B8552C78D0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A2737-7346-4723-903B-A5087ADFC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041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2.safelinks.protection.outlook.com/?url=https%3A%2F%2Fwww.crowncommercial.gov.uk%2Fagreements%2FRM6225&amp;data=05%7C02%7Csonia.krishnan%40vizst.com%7C81f56200be2140d4274a08dc44058da3%7Ce468aee17da44306b91fc1686f7103fe%7C0%7C0%7C638460037852740086%7CUnknown%7CTWFpbGZsb3d8eyJWIjoiMC4wLjAwMDAiLCJQIjoiV2luMzIiLCJBTiI6Ik1haWwiLCJXVCI6Mn0%3D%7C0%7C%7C%7C&amp;sdata=mYqj4c2%2FrlQyUqZCT6ErBsk75NKoPVsewGI6mQm6VOQ%3D&amp;reserved=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5468A1E-39C4-F919-595F-2B872D2C8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3793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2DCB13E-FA70-DB9B-F70C-3AF95AC9C579}"/>
              </a:ext>
            </a:extLst>
          </p:cNvPr>
          <p:cNvSpPr txBox="1"/>
          <p:nvPr/>
        </p:nvSpPr>
        <p:spPr>
          <a:xfrm>
            <a:off x="2096890" y="304972"/>
            <a:ext cx="617715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>
                <a:solidFill>
                  <a:schemeClr val="bg1"/>
                </a:solidFill>
                <a:latin typeface="Financier Display" panose="02020503070506060203" pitchFamily="18" charset="0"/>
              </a:rPr>
              <a:t>Vizst Frameworks </a:t>
            </a:r>
            <a:r>
              <a:rPr lang="en-GB" sz="4400" i="1">
                <a:solidFill>
                  <a:srgbClr val="6AB690"/>
                </a:solidFill>
                <a:latin typeface="Financier Display" panose="02020503070506060203" pitchFamily="18" charset="0"/>
              </a:rPr>
              <a:t>&amp; DPS</a:t>
            </a:r>
          </a:p>
          <a:p>
            <a:r>
              <a:rPr lang="en-GB" sz="1400">
                <a:solidFill>
                  <a:schemeClr val="bg1"/>
                </a:solidFill>
                <a:latin typeface="Financier Display" panose="02020503070506060203" pitchFamily="18" charset="0"/>
              </a:rPr>
              <a:t>(updated 08/10/2025)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0C2A3FB-2C3D-AE02-D1B0-8764227C8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849669"/>
              </p:ext>
            </p:extLst>
          </p:nvPr>
        </p:nvGraphicFramePr>
        <p:xfrm>
          <a:off x="403208" y="1483361"/>
          <a:ext cx="3740953" cy="2969176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740953">
                  <a:extLst>
                    <a:ext uri="{9D8B030D-6E8A-4147-A177-3AD203B41FA5}">
                      <a16:colId xmlns:a16="http://schemas.microsoft.com/office/drawing/2014/main" val="2831241250"/>
                    </a:ext>
                  </a:extLst>
                </a:gridCol>
              </a:tblGrid>
              <a:tr h="286936">
                <a:tc>
                  <a:txBody>
                    <a:bodyPr/>
                    <a:lstStyle/>
                    <a:p>
                      <a:r>
                        <a:rPr lang="en-GB" sz="1000" b="0">
                          <a:solidFill>
                            <a:schemeClr val="bg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G-Cloud 14</a:t>
                      </a:r>
                    </a:p>
                  </a:txBody>
                  <a:tcPr>
                    <a:solidFill>
                      <a:srgbClr val="003D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710991"/>
                  </a:ext>
                </a:extLst>
              </a:tr>
              <a:tr h="265070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Network Traffic Visibility and Intelligence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Cloud Managed DDI and Network Security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Network Security Solutions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Managed Backup and Disaster Recovery (DR) Service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Virtual Load Balancing Solutions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Managed Network Solutions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Compliance and Archiving Solutions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Microsoft Teams Rooms – Video Conferencing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Digital Signage Service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Cyber Risk Assessment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Cyber Security and Asset Intelligence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Email Phishing and Security Awareness Training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Security Operations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Project Management and Professional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Microsoft Support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Cloud Migration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Cloud Planning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92321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370ADE-63D3-A19A-6405-34691FF57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348103"/>
              </p:ext>
            </p:extLst>
          </p:nvPr>
        </p:nvGraphicFramePr>
        <p:xfrm>
          <a:off x="4306888" y="1483361"/>
          <a:ext cx="3740953" cy="10972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740953">
                  <a:extLst>
                    <a:ext uri="{9D8B030D-6E8A-4147-A177-3AD203B41FA5}">
                      <a16:colId xmlns:a16="http://schemas.microsoft.com/office/drawing/2014/main" val="2831241250"/>
                    </a:ext>
                  </a:extLst>
                </a:gridCol>
              </a:tblGrid>
              <a:tr h="333577">
                <a:tc>
                  <a:txBody>
                    <a:bodyPr/>
                    <a:lstStyle/>
                    <a:p>
                      <a:r>
                        <a:rPr lang="en-GB" sz="1000" b="0">
                          <a:solidFill>
                            <a:schemeClr val="bg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NHS Audio Visual Solutions and Integrated Operating Theatres</a:t>
                      </a:r>
                    </a:p>
                  </a:txBody>
                  <a:tcPr>
                    <a:solidFill>
                      <a:srgbClr val="003D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32106"/>
                  </a:ext>
                </a:extLst>
              </a:tr>
              <a:tr h="433649">
                <a:tc>
                  <a:txBody>
                    <a:bodyPr/>
                    <a:lstStyle/>
                    <a:p>
                      <a:pPr marL="28575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solidFill>
                            <a:schemeClr val="tx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Lot 2 Multi-disciplinary Team Room &amp; Conference Facility Room</a:t>
                      </a:r>
                    </a:p>
                    <a:p>
                      <a:pPr marL="28575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solidFill>
                            <a:schemeClr val="tx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Lot 3 </a:t>
                      </a:r>
                      <a:r>
                        <a:rPr lang="nn-NO" sz="1000">
                          <a:solidFill>
                            <a:schemeClr val="tx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Audio Visual (AV Hardware &amp; Software)</a:t>
                      </a:r>
                    </a:p>
                    <a:p>
                      <a:pPr marL="28575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solidFill>
                            <a:schemeClr val="tx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Lot 4 Digital Signage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24427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3FEC0EF-5E3B-DBE2-2774-53F301809F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051051"/>
              </p:ext>
            </p:extLst>
          </p:nvPr>
        </p:nvGraphicFramePr>
        <p:xfrm>
          <a:off x="403207" y="4704594"/>
          <a:ext cx="3740953" cy="670045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740953">
                  <a:extLst>
                    <a:ext uri="{9D8B030D-6E8A-4147-A177-3AD203B41FA5}">
                      <a16:colId xmlns:a16="http://schemas.microsoft.com/office/drawing/2014/main" val="2831241250"/>
                    </a:ext>
                  </a:extLst>
                </a:gridCol>
              </a:tblGrid>
              <a:tr h="251367">
                <a:tc>
                  <a:txBody>
                    <a:bodyPr/>
                    <a:lstStyle/>
                    <a:p>
                      <a:r>
                        <a:rPr lang="en-GB" sz="1000" b="0">
                          <a:solidFill>
                            <a:schemeClr val="bg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Digital Outcomes 6</a:t>
                      </a:r>
                    </a:p>
                  </a:txBody>
                  <a:tcPr>
                    <a:solidFill>
                      <a:srgbClr val="003D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32106"/>
                  </a:ext>
                </a:extLst>
              </a:tr>
              <a:tr h="418678">
                <a:tc>
                  <a:txBody>
                    <a:bodyPr/>
                    <a:lstStyle/>
                    <a:p>
                      <a:pPr marL="28575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solidFill>
                            <a:schemeClr val="tx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Resource augmentation framework covering security, support, operations and auditing roles.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24427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3333F99-82D1-FD40-51E2-FEA68B76D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858599"/>
              </p:ext>
            </p:extLst>
          </p:nvPr>
        </p:nvGraphicFramePr>
        <p:xfrm>
          <a:off x="4306888" y="2731307"/>
          <a:ext cx="3708793" cy="1051561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708793">
                  <a:extLst>
                    <a:ext uri="{9D8B030D-6E8A-4147-A177-3AD203B41FA5}">
                      <a16:colId xmlns:a16="http://schemas.microsoft.com/office/drawing/2014/main" val="2831241250"/>
                    </a:ext>
                  </a:extLst>
                </a:gridCol>
              </a:tblGrid>
              <a:tr h="286790">
                <a:tc>
                  <a:txBody>
                    <a:bodyPr/>
                    <a:lstStyle/>
                    <a:p>
                      <a:r>
                        <a:rPr lang="en-GB" sz="1000" b="0">
                          <a:solidFill>
                            <a:schemeClr val="bg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Jisc Network Solutions Framework</a:t>
                      </a:r>
                    </a:p>
                  </a:txBody>
                  <a:tcPr>
                    <a:solidFill>
                      <a:srgbClr val="003D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32106"/>
                  </a:ext>
                </a:extLst>
              </a:tr>
              <a:tr h="764771">
                <a:tc>
                  <a:txBody>
                    <a:bodyPr/>
                    <a:lstStyle/>
                    <a:p>
                      <a:pPr marL="28575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solidFill>
                            <a:schemeClr val="tx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Lot 2 Extreme </a:t>
                      </a:r>
                    </a:p>
                    <a:p>
                      <a:pPr marL="28575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solidFill>
                            <a:schemeClr val="tx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Lot 8 Infoblox</a:t>
                      </a:r>
                    </a:p>
                    <a:p>
                      <a:pPr marL="28575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solidFill>
                            <a:schemeClr val="tx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Lot 15 </a:t>
                      </a:r>
                      <a:r>
                        <a:rPr lang="en-GB" sz="1000" err="1">
                          <a:solidFill>
                            <a:schemeClr val="tx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Forescout</a:t>
                      </a:r>
                      <a:endParaRPr lang="en-GB" sz="1000">
                        <a:solidFill>
                          <a:schemeClr val="tx1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  <a:cs typeface="Poppins" panose="00000500000000000000" pitchFamily="2" charset="0"/>
                      </a:endParaRPr>
                    </a:p>
                    <a:p>
                      <a:pPr marL="285750" indent="-285750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solidFill>
                            <a:schemeClr val="tx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Lot 17 Gigamon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24427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733965C-6A90-2BCA-0A7D-F5387F2EC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82019"/>
              </p:ext>
            </p:extLst>
          </p:nvPr>
        </p:nvGraphicFramePr>
        <p:xfrm>
          <a:off x="8274049" y="1483361"/>
          <a:ext cx="3708793" cy="3562879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708793">
                  <a:extLst>
                    <a:ext uri="{9D8B030D-6E8A-4147-A177-3AD203B41FA5}">
                      <a16:colId xmlns:a16="http://schemas.microsoft.com/office/drawing/2014/main" val="2831241250"/>
                    </a:ext>
                  </a:extLst>
                </a:gridCol>
              </a:tblGrid>
              <a:tr h="271039">
                <a:tc>
                  <a:txBody>
                    <a:bodyPr/>
                    <a:lstStyle/>
                    <a:p>
                      <a:r>
                        <a:rPr lang="en-GB" sz="1000" b="0">
                          <a:solidFill>
                            <a:schemeClr val="bg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Dynamic Purchasing Systems</a:t>
                      </a:r>
                    </a:p>
                  </a:txBody>
                  <a:tcPr>
                    <a:solidFill>
                      <a:srgbClr val="003D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32106"/>
                  </a:ext>
                </a:extLst>
              </a:tr>
              <a:tr h="2243600">
                <a:tc>
                  <a:txBody>
                    <a:bodyPr/>
                    <a:lstStyle/>
                    <a:p>
                      <a:pPr marL="0" indent="0" eaLnBrk="1" hangingPunct="1">
                        <a:buFont typeface="Arial" panose="020B0604020202020204" pitchFamily="34" charset="0"/>
                        <a:buNone/>
                      </a:pPr>
                      <a:r>
                        <a:rPr lang="en-GB" sz="1000" b="1" i="0">
                          <a:solidFill>
                            <a:srgbClr val="003D3C"/>
                          </a:solidFill>
                          <a:effectLst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CCS Audio Visual Technical Consultancy &amp; Commissioning</a:t>
                      </a:r>
                      <a:r>
                        <a:rPr lang="en-GB" sz="1000" b="0" i="0">
                          <a:solidFill>
                            <a:srgbClr val="FFFFFF"/>
                          </a:solidFill>
                          <a:effectLst/>
                          <a:latin typeface="Inter" panose="02000503000000020004" pitchFamily="2" charset="0"/>
                          <a:ea typeface="Inter" panose="02000503000000020004" pitchFamily="2" charset="0"/>
                          <a:hlinkClick r:id="rId3" tooltip="Original URL: https://www.crowncommercial.gov.uk/agreements/RM6225. Click or tap if you trust this link.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CCS </a:t>
                      </a:r>
                      <a:endParaRPr lang="en-GB" sz="1000" b="0" i="0">
                        <a:solidFill>
                          <a:srgbClr val="FFFFFF"/>
                        </a:solidFill>
                        <a:effectLst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overs end to end AV services from design to implementation to support.  No min or max TCV. Further competition or Direct Award.</a:t>
                      </a:r>
                      <a:endParaRPr lang="en-GB" sz="1000">
                        <a:solidFill>
                          <a:srgbClr val="242424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l" fontAlgn="base"/>
                      <a:endParaRPr lang="en-GB" sz="1000" b="1">
                        <a:solidFill>
                          <a:srgbClr val="003D3C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algn="l" fontAlgn="base"/>
                      <a:r>
                        <a:rPr lang="en-GB" sz="1000" b="1">
                          <a:solidFill>
                            <a:srgbClr val="003D3C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CCS Low Value Purchasing System</a:t>
                      </a:r>
                      <a:endParaRPr lang="en-GB" sz="1000" b="0" i="0">
                        <a:solidFill>
                          <a:srgbClr val="242424"/>
                        </a:solidFill>
                        <a:effectLst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0" indent="0" fontAlgn="base">
                        <a:buFont typeface="Arial" panose="020B0604020202020204" pitchFamily="34" charset="0"/>
                        <a:buNone/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Any IT service/solution with TCV lower than £139,688 (for Central Gov customers) or £214,904 (all other public sector customers).  Further competition or Direct Award.</a:t>
                      </a:r>
                    </a:p>
                    <a:p>
                      <a:pPr marL="0" indent="0" fontAlgn="base">
                        <a:buFont typeface="Arial" panose="020B0604020202020204" pitchFamily="34" charset="0"/>
                        <a:buNone/>
                      </a:pPr>
                      <a:endParaRPr lang="en-GB" sz="1000">
                        <a:solidFill>
                          <a:srgbClr val="000000"/>
                        </a:solidFill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0" indent="0" fontAlgn="base">
                        <a:buFont typeface="Arial" panose="020B0604020202020204" pitchFamily="34" charset="0"/>
                        <a:buNone/>
                      </a:pPr>
                      <a:r>
                        <a:rPr lang="en-GB" sz="1000" b="1">
                          <a:solidFill>
                            <a:srgbClr val="000000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CCS Cyber Security Services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0">
                          <a:solidFill>
                            <a:srgbClr val="000000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Security solutions and services including MDR, SOC, Consultancy, Penetration Testing, Incident Response. No min or max TCV. </a:t>
                      </a: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Further competition only.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Inter" panose="02000503000000020004" pitchFamily="2" charset="0"/>
                        <a:ea typeface="Inter" panose="02000503000000020004" pitchFamily="2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1" i="0">
                          <a:solidFill>
                            <a:srgbClr val="000000"/>
                          </a:solidFill>
                          <a:effectLst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Scottish Procurement Digital Technology and Cyber Services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Inter" panose="02000503000000020004" pitchFamily="2" charset="0"/>
                          <a:ea typeface="Inter" panose="02000503000000020004" pitchFamily="2" charset="0"/>
                        </a:rPr>
                        <a:t>For Scotland public sector customers. We are on Lot 1 Digital and Technology Projects and Lot 4 Cyber Security Services. Further competition only.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24427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0FA1718-E0F3-71E8-54E1-459513D719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928690"/>
              </p:ext>
            </p:extLst>
          </p:nvPr>
        </p:nvGraphicFramePr>
        <p:xfrm>
          <a:off x="4306888" y="3980097"/>
          <a:ext cx="3740953" cy="9448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740953">
                  <a:extLst>
                    <a:ext uri="{9D8B030D-6E8A-4147-A177-3AD203B41FA5}">
                      <a16:colId xmlns:a16="http://schemas.microsoft.com/office/drawing/2014/main" val="2831241250"/>
                    </a:ext>
                  </a:extLst>
                </a:gridCol>
              </a:tblGrid>
              <a:tr h="314214">
                <a:tc>
                  <a:txBody>
                    <a:bodyPr/>
                    <a:lstStyle/>
                    <a:p>
                      <a:r>
                        <a:rPr lang="en-GB" sz="1000" b="0">
                          <a:solidFill>
                            <a:schemeClr val="bg1"/>
                          </a:solidFill>
                          <a:latin typeface="Inter"/>
                          <a:ea typeface="Inter" panose="02000503000000020004" pitchFamily="2" charset="0"/>
                          <a:cs typeface="Poppins"/>
                        </a:rPr>
                        <a:t>YPO Network Connectivity and Telecommunications Solutions 2</a:t>
                      </a:r>
                    </a:p>
                  </a:txBody>
                  <a:tcPr>
                    <a:solidFill>
                      <a:srgbClr val="003D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710991"/>
                  </a:ext>
                </a:extLst>
              </a:tr>
              <a:tr h="43451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Lot 1 WAN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Lot 2 LAN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Lot 5 Cyber Security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92321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03DD757-756A-F718-8A64-B95D461241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255385"/>
              </p:ext>
            </p:extLst>
          </p:nvPr>
        </p:nvGraphicFramePr>
        <p:xfrm>
          <a:off x="4306888" y="5122206"/>
          <a:ext cx="3740953" cy="74872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740953">
                  <a:extLst>
                    <a:ext uri="{9D8B030D-6E8A-4147-A177-3AD203B41FA5}">
                      <a16:colId xmlns:a16="http://schemas.microsoft.com/office/drawing/2014/main" val="2831241250"/>
                    </a:ext>
                  </a:extLst>
                </a:gridCol>
              </a:tblGrid>
              <a:tr h="314214">
                <a:tc>
                  <a:txBody>
                    <a:bodyPr/>
                    <a:lstStyle/>
                    <a:p>
                      <a:r>
                        <a:rPr lang="en-GB" sz="1000" b="0">
                          <a:solidFill>
                            <a:schemeClr val="bg1"/>
                          </a:solidFill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Everything ICT</a:t>
                      </a:r>
                    </a:p>
                  </a:txBody>
                  <a:tcPr>
                    <a:solidFill>
                      <a:srgbClr val="003D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710991"/>
                  </a:ext>
                </a:extLst>
              </a:tr>
              <a:tr h="43451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Audio Visual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000">
                          <a:latin typeface="Inter" panose="02000503000000020004" pitchFamily="2" charset="0"/>
                          <a:ea typeface="Inter" panose="02000503000000020004" pitchFamily="2" charset="0"/>
                          <a:cs typeface="Poppins" panose="00000500000000000000" pitchFamily="2" charset="0"/>
                        </a:rPr>
                        <a:t>Network Infrastructure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923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015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f28341-61e0-4a56-8d9c-8483d4a6216a">
      <Terms xmlns="http://schemas.microsoft.com/office/infopath/2007/PartnerControls"/>
    </lcf76f155ced4ddcb4097134ff3c332f>
    <TaxCatchAll xmlns="0fbb7af9-f75e-47b0-9008-a91bf5668062" xsi:nil="true"/>
    <_ip_UnifiedCompliancePolicyUIAction xmlns="http://schemas.microsoft.com/sharepoint/v3" xsi:nil="true"/>
    <_ip_UnifiedCompliancePolicyProperties xmlns="http://schemas.microsoft.com/sharepoint/v3" xsi:nil="true"/>
    <SharedWithUsers xmlns="0fbb7af9-f75e-47b0-9008-a91bf5668062">
      <UserInfo>
        <DisplayName>Sammy Cartwright</DisplayName>
        <AccountId>6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CE51731DA17C4FB28ABFE9AE1F0BD9" ma:contentTypeVersion="16" ma:contentTypeDescription="Create a new document." ma:contentTypeScope="" ma:versionID="b6b63bfee93774d26dd29a483d8e2c42">
  <xsd:schema xmlns:xsd="http://www.w3.org/2001/XMLSchema" xmlns:xs="http://www.w3.org/2001/XMLSchema" xmlns:p="http://schemas.microsoft.com/office/2006/metadata/properties" xmlns:ns1="http://schemas.microsoft.com/sharepoint/v3" xmlns:ns2="1ff28341-61e0-4a56-8d9c-8483d4a6216a" xmlns:ns3="0fbb7af9-f75e-47b0-9008-a91bf5668062" targetNamespace="http://schemas.microsoft.com/office/2006/metadata/properties" ma:root="true" ma:fieldsID="5fdec4471f1756b4c3cd809eec06d0e6" ns1:_="" ns2:_="" ns3:_="">
    <xsd:import namespace="http://schemas.microsoft.com/sharepoint/v3"/>
    <xsd:import namespace="1ff28341-61e0-4a56-8d9c-8483d4a6216a"/>
    <xsd:import namespace="0fbb7af9-f75e-47b0-9008-a91bf56680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f28341-61e0-4a56-8d9c-8483d4a621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31c18de-2ea8-44b1-8d36-a28a64ad95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bb7af9-f75e-47b0-9008-a91bf566806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6139293-befd-44db-80cf-a33d476e35f6}" ma:internalName="TaxCatchAll" ma:showField="CatchAllData" ma:web="0fbb7af9-f75e-47b0-9008-a91bf56680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27E147-D0E0-48DC-ADE4-9AA7CAD235C4}">
  <ds:schemaRefs>
    <ds:schemaRef ds:uri="http://purl.org/dc/dcmitype/"/>
    <ds:schemaRef ds:uri="http://schemas.microsoft.com/office/infopath/2007/PartnerControls"/>
    <ds:schemaRef ds:uri="http://www.w3.org/XML/1998/namespace"/>
    <ds:schemaRef ds:uri="http://schemas.microsoft.com/sharepoint/v3"/>
    <ds:schemaRef ds:uri="http://schemas.microsoft.com/office/2006/metadata/properties"/>
    <ds:schemaRef ds:uri="http://schemas.microsoft.com/office/2006/documentManagement/types"/>
    <ds:schemaRef ds:uri="http://purl.org/dc/elements/1.1/"/>
    <ds:schemaRef ds:uri="0fbb7af9-f75e-47b0-9008-a91bf5668062"/>
    <ds:schemaRef ds:uri="http://schemas.openxmlformats.org/package/2006/metadata/core-properties"/>
    <ds:schemaRef ds:uri="1ff28341-61e0-4a56-8d9c-8483d4a6216a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1781CDC-E55C-4120-A98B-5A20D5E2F1F2}">
  <ds:schemaRefs>
    <ds:schemaRef ds:uri="0fbb7af9-f75e-47b0-9008-a91bf5668062"/>
    <ds:schemaRef ds:uri="1ff28341-61e0-4a56-8d9c-8483d4a6216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A8B557C-D764-4733-A406-7796718C3B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Microsoft Macintosh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Financier Display</vt:lpstr>
      <vt:lpstr>Inter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Roalf</dc:creator>
  <cp:lastModifiedBy>Jade Knapp</cp:lastModifiedBy>
  <cp:revision>2</cp:revision>
  <dcterms:created xsi:type="dcterms:W3CDTF">2023-10-27T17:07:49Z</dcterms:created>
  <dcterms:modified xsi:type="dcterms:W3CDTF">2025-10-16T14:23:22Z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0x0101009CCE51731DA17C4FB28ABFE9AE1F0BD9</vt:lpwstr>
  </property>
</Properties>
</file>